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57" r:id="rId4"/>
    <p:sldId id="261" r:id="rId5"/>
    <p:sldId id="274" r:id="rId6"/>
    <p:sldId id="263" r:id="rId7"/>
    <p:sldId id="271" r:id="rId8"/>
    <p:sldId id="264" r:id="rId9"/>
    <p:sldId id="265" r:id="rId10"/>
    <p:sldId id="266" r:id="rId11"/>
    <p:sldId id="272" r:id="rId12"/>
    <p:sldId id="275" r:id="rId13"/>
    <p:sldId id="276" r:id="rId14"/>
    <p:sldId id="277" r:id="rId15"/>
    <p:sldId id="279" r:id="rId16"/>
    <p:sldId id="281" r:id="rId17"/>
    <p:sldId id="284" r:id="rId18"/>
    <p:sldId id="287" r:id="rId19"/>
    <p:sldId id="286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5E81-2659-4021-81F7-3FAEE1802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9F6E3-AE57-4469-B97C-D6A9648B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8B80-BEB7-49DD-955F-3F4642EB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5393-35C3-4387-AE4B-54FDE56E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D022-2ED9-4CBA-802F-0262E7E1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C9FD-FC32-4DF6-8ABA-5C4228F1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AAE2E-C77D-407C-950A-DA97E3A05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A50B-B31A-41FE-A91C-36F5A321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730B-BEC5-4D16-96AF-E3CE6042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C295-D3BD-4659-8858-E1F280F7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7D5EB-D13A-4A54-833E-3C83FAF19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6AB1E-9F93-4275-96D9-1DBD898FE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85A1-29EA-4EFE-9269-342BA426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8190E-7925-4610-8EC7-C3B05B32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5CA8-F929-4B6B-9503-2E80D6AC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D748-9F81-4F68-AD7C-4989D958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8386-C917-454E-88D8-6963A1F9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D311-33A8-4831-9FC0-8B21BC38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3CE4-12D1-4F3A-935A-F863352F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703D9-BF4A-424A-8D46-49597E3B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A03-6AF4-4486-A79D-CE52E05E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A023-E83E-410F-8F43-68CE463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8EF1-9852-4B89-9FB0-D5E03FF9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0627-6984-4B60-B585-DEDC032F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36D8-5D98-4970-87DC-4304900B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0DEF-C43F-4057-A534-ACA22E6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499F-1D08-416B-83D5-1A0E86EDE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B697F-0680-4777-A8B9-CCC7DD0F1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90214-0230-4F83-8530-66D432D0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9BE20-DE0B-42BE-B680-B6D3E0A5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06D28-CC1D-418E-A263-CEB16BB4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29C1-5FB5-4CB1-8246-28D6E50F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8B9CA-B202-473B-8A5E-F36F88B34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D8D7C-28C3-4903-9876-A6EC88D0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4B33D-082C-42BE-A9CF-743D81E4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945EB-B8E4-42C1-9397-DC533B3AD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66455-A1D5-4456-951F-F5BBFFA9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CF52C-2BEA-4CC6-9A9F-BCD1EAB5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EA172-284E-4E7F-BC6A-5CDC0A6A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DEAC-E73B-44B4-9F9C-1C87298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9396-2554-4D58-B55C-EAE8021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9B6F8-1ED5-463E-9613-7969A028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22DFB-208F-45E7-97AB-71B40998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32F6E-556F-43BE-9E2A-52892127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C5A7F-9E0D-4D49-AB88-D575590A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0D3B-DE38-4FED-82F3-EFFA09DE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E586-7CC5-4D70-A516-1C37E917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D40E-3227-452C-B81E-BBFD954F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FD55D-B6A2-43FB-863D-C6FCE5343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3A24C-6DD0-4479-BF34-56C446A0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FF80B-A4F4-48FE-976E-FDB28590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F089F-DBE7-4EFE-A37A-DDBBF12E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8601-849F-444D-8D68-55713B11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255E6-312D-43B1-9EAB-3BBFC6590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2976-F894-47FE-8BF1-B30D3A75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24274-86CD-4213-8B82-CCA60BF9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B2106-FEEE-4D43-991D-04D3F47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E4903-E4F0-4E04-836D-7C8DA0C4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C4840-0B45-40D3-BED8-07165E81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3ACBE-6150-4AE6-8C80-7002584A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1D35-66F8-41B0-9F8C-20035AE28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6766-CE92-4689-A324-8E1FEFF3CC6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2671-F39D-4877-B1DA-FD2F5E95A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E8F3C-6408-4915-B7E5-D3951FF9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33DD-D195-4CCC-B387-5F0822E6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74766-CB99-49B3-9851-831A5777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346" y="0"/>
            <a:ext cx="14444933" cy="6989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02149-F024-4AFB-9A00-8DE31AC0C118}"/>
              </a:ext>
            </a:extLst>
          </p:cNvPr>
          <p:cNvSpPr/>
          <p:nvPr/>
        </p:nvSpPr>
        <p:spPr>
          <a:xfrm>
            <a:off x="540124" y="1867034"/>
            <a:ext cx="11111751" cy="312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Exploring relationships </a:t>
            </a:r>
          </a:p>
          <a:p>
            <a:pPr algn="ctr">
              <a:spcBef>
                <a:spcPts val="300"/>
              </a:spcBef>
            </a:pP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between attitudes towards IT and gender </a:t>
            </a:r>
          </a:p>
          <a:p>
            <a:pPr algn="ctr">
              <a:spcBef>
                <a:spcPts val="300"/>
              </a:spcBef>
            </a:pP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of university students in Ukraine and Latvia</a:t>
            </a:r>
          </a:p>
          <a:p>
            <a:pPr algn="r"/>
            <a:endParaRPr lang="en-US" sz="4000" b="1" dirty="0">
              <a:solidFill>
                <a:srgbClr val="FF0000"/>
              </a:solidFill>
            </a:endParaRPr>
          </a:p>
          <a:p>
            <a:pPr algn="ctr"/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14C4F-D9BD-4624-8B70-421904EC1485}"/>
              </a:ext>
            </a:extLst>
          </p:cNvPr>
          <p:cNvSpPr txBox="1"/>
          <p:nvPr/>
        </p:nvSpPr>
        <p:spPr>
          <a:xfrm>
            <a:off x="7845777" y="4715131"/>
            <a:ext cx="3998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Olena Mykhailenko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OTU, Canada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7D2A7B-387F-471E-961E-753F3CB31127}"/>
              </a:ext>
            </a:extLst>
          </p:cNvPr>
          <p:cNvSpPr/>
          <p:nvPr/>
        </p:nvSpPr>
        <p:spPr>
          <a:xfrm>
            <a:off x="3470634" y="546339"/>
            <a:ext cx="525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600"/>
              </a:spcBef>
              <a:spcAft>
                <a:spcPts val="600"/>
              </a:spcAft>
              <a:buSzPts val="1300"/>
              <a:tabLst>
                <a:tab pos="457200" algn="l"/>
                <a:tab pos="727075" algn="l"/>
              </a:tabLst>
            </a:pPr>
            <a:r>
              <a:rPr lang="en-GB" sz="2800" b="1" dirty="0">
                <a:solidFill>
                  <a:srgbClr val="0070C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Data-Collection settings</a:t>
            </a:r>
            <a:endParaRPr lang="en-US" sz="2800" b="1" dirty="0">
              <a:solidFill>
                <a:srgbClr val="0070C0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772EC0-42DD-41F8-81BE-AEF920362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2457"/>
              </p:ext>
            </p:extLst>
          </p:nvPr>
        </p:nvGraphicFramePr>
        <p:xfrm>
          <a:off x="874653" y="1174053"/>
          <a:ext cx="10758206" cy="513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cument" r:id="rId3" imgW="5250653" imgH="2244681" progId="Word.Document.12">
                  <p:embed/>
                </p:oleObj>
              </mc:Choice>
              <mc:Fallback>
                <p:oleObj name="Document" r:id="rId3" imgW="5250653" imgH="2244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653" y="1174053"/>
                        <a:ext cx="10758206" cy="513760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72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695ED-2D81-4773-AE13-31D022A09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79934"/>
              </p:ext>
            </p:extLst>
          </p:nvPr>
        </p:nvGraphicFramePr>
        <p:xfrm>
          <a:off x="1462726" y="2133635"/>
          <a:ext cx="9266548" cy="29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731">
                  <a:extLst>
                    <a:ext uri="{9D8B030D-6E8A-4147-A177-3AD203B41FA5}">
                      <a16:colId xmlns:a16="http://schemas.microsoft.com/office/drawing/2014/main" val="1478179898"/>
                    </a:ext>
                  </a:extLst>
                </a:gridCol>
                <a:gridCol w="1501827">
                  <a:extLst>
                    <a:ext uri="{9D8B030D-6E8A-4147-A177-3AD203B41FA5}">
                      <a16:colId xmlns:a16="http://schemas.microsoft.com/office/drawing/2014/main" val="2537794373"/>
                    </a:ext>
                  </a:extLst>
                </a:gridCol>
                <a:gridCol w="1675034">
                  <a:extLst>
                    <a:ext uri="{9D8B030D-6E8A-4147-A177-3AD203B41FA5}">
                      <a16:colId xmlns:a16="http://schemas.microsoft.com/office/drawing/2014/main" val="2674590707"/>
                    </a:ext>
                  </a:extLst>
                </a:gridCol>
                <a:gridCol w="1371922">
                  <a:extLst>
                    <a:ext uri="{9D8B030D-6E8A-4147-A177-3AD203B41FA5}">
                      <a16:colId xmlns:a16="http://schemas.microsoft.com/office/drawing/2014/main" val="2180481711"/>
                    </a:ext>
                  </a:extLst>
                </a:gridCol>
                <a:gridCol w="1675034">
                  <a:extLst>
                    <a:ext uri="{9D8B030D-6E8A-4147-A177-3AD203B41FA5}">
                      <a16:colId xmlns:a16="http://schemas.microsoft.com/office/drawing/2014/main" val="3116234934"/>
                    </a:ext>
                  </a:extLst>
                </a:gridCol>
              </a:tblGrid>
              <a:tr h="986672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GE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08017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Latvia (257)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3.81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75179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Ukraine (749)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3.84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2.99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27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8BD20D-0E46-4D75-B6D1-E5F91B8D9C0E}"/>
              </a:ext>
            </a:extLst>
          </p:cNvPr>
          <p:cNvSpPr/>
          <p:nvPr/>
        </p:nvSpPr>
        <p:spPr>
          <a:xfrm>
            <a:off x="-179108" y="700298"/>
            <a:ext cx="11946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 there significant differences in attitudes toward IT </a:t>
            </a:r>
            <a:endParaRPr lang="ru-RU" altLang="en-US" sz="2800" b="1" dirty="0" bmk="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between all Ukrainian and Latvian participants?</a:t>
            </a: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endParaRPr lang="en-US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FBAD7-ADC4-4A48-9F29-9B10828DC429}"/>
              </a:ext>
            </a:extLst>
          </p:cNvPr>
          <p:cNvSpPr/>
          <p:nvPr/>
        </p:nvSpPr>
        <p:spPr>
          <a:xfrm>
            <a:off x="3635605" y="5635764"/>
            <a:ext cx="4317476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T-test  *p&lt;.01</a:t>
            </a:r>
            <a:endParaRPr lang="ru-RU" sz="20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=.000),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=.000),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=.000)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3E77F-0956-4005-86FC-CBCD04F7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96" y="3202604"/>
            <a:ext cx="417321" cy="380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F4442-ADD3-4AD5-95CD-AD7FDDD2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18" y="4216694"/>
            <a:ext cx="410899" cy="3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6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695ED-2D81-4773-AE13-31D022A09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9347"/>
              </p:ext>
            </p:extLst>
          </p:nvPr>
        </p:nvGraphicFramePr>
        <p:xfrm>
          <a:off x="1480008" y="2149311"/>
          <a:ext cx="9049732" cy="29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538">
                  <a:extLst>
                    <a:ext uri="{9D8B030D-6E8A-4147-A177-3AD203B41FA5}">
                      <a16:colId xmlns:a16="http://schemas.microsoft.com/office/drawing/2014/main" val="1478179898"/>
                    </a:ext>
                  </a:extLst>
                </a:gridCol>
                <a:gridCol w="1466688">
                  <a:extLst>
                    <a:ext uri="{9D8B030D-6E8A-4147-A177-3AD203B41FA5}">
                      <a16:colId xmlns:a16="http://schemas.microsoft.com/office/drawing/2014/main" val="2537794373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2674590707"/>
                    </a:ext>
                  </a:extLst>
                </a:gridCol>
                <a:gridCol w="1339822">
                  <a:extLst>
                    <a:ext uri="{9D8B030D-6E8A-4147-A177-3AD203B41FA5}">
                      <a16:colId xmlns:a16="http://schemas.microsoft.com/office/drawing/2014/main" val="2180481711"/>
                    </a:ext>
                  </a:extLst>
                </a:gridCol>
                <a:gridCol w="1635842">
                  <a:extLst>
                    <a:ext uri="{9D8B030D-6E8A-4147-A177-3AD203B41FA5}">
                      <a16:colId xmlns:a16="http://schemas.microsoft.com/office/drawing/2014/main" val="3116234934"/>
                    </a:ext>
                  </a:extLst>
                </a:gridCol>
              </a:tblGrid>
              <a:tr h="986672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GE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08017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Males (257)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2.95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75179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Females (749)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27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8BD20D-0E46-4D75-B6D1-E5F91B8D9C0E}"/>
              </a:ext>
            </a:extLst>
          </p:cNvPr>
          <p:cNvSpPr/>
          <p:nvPr/>
        </p:nvSpPr>
        <p:spPr>
          <a:xfrm>
            <a:off x="-179108" y="700298"/>
            <a:ext cx="11946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 there significant differences in attitudes toward IT </a:t>
            </a:r>
            <a:endParaRPr lang="ru-RU" altLang="en-US" sz="2800" b="1" dirty="0" bmk="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between all </a:t>
            </a:r>
            <a:r>
              <a:rPr lang="en-US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males and all females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endParaRPr lang="en-US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FBAD7-ADC4-4A48-9F29-9B10828DC429}"/>
              </a:ext>
            </a:extLst>
          </p:cNvPr>
          <p:cNvSpPr/>
          <p:nvPr/>
        </p:nvSpPr>
        <p:spPr>
          <a:xfrm>
            <a:off x="3635605" y="5635764"/>
            <a:ext cx="4317476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T-test  *p&lt;.01</a:t>
            </a:r>
            <a:endParaRPr lang="ru-RU" sz="20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 (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p=.007)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LN (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p=.000)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male symbol">
            <a:extLst>
              <a:ext uri="{FF2B5EF4-FFF2-40B4-BE49-F238E27FC236}">
                <a16:creationId xmlns:a16="http://schemas.microsoft.com/office/drawing/2014/main" id="{79302E06-62C2-48F2-908B-6EF34BB5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33" y="3510776"/>
            <a:ext cx="1023937" cy="5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emale symbol">
            <a:extLst>
              <a:ext uri="{FF2B5EF4-FFF2-40B4-BE49-F238E27FC236}">
                <a16:creationId xmlns:a16="http://schemas.microsoft.com/office/drawing/2014/main" id="{C7C56C2E-3C53-46E8-9B5E-57E3D2DE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30" y="4531516"/>
            <a:ext cx="1023940" cy="5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7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695ED-2D81-4773-AE13-31D022A09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08522"/>
              </p:ext>
            </p:extLst>
          </p:nvPr>
        </p:nvGraphicFramePr>
        <p:xfrm>
          <a:off x="1461156" y="2793573"/>
          <a:ext cx="9144000" cy="29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92">
                  <a:extLst>
                    <a:ext uri="{9D8B030D-6E8A-4147-A177-3AD203B41FA5}">
                      <a16:colId xmlns:a16="http://schemas.microsoft.com/office/drawing/2014/main" val="1478179898"/>
                    </a:ext>
                  </a:extLst>
                </a:gridCol>
                <a:gridCol w="1481966">
                  <a:extLst>
                    <a:ext uri="{9D8B030D-6E8A-4147-A177-3AD203B41FA5}">
                      <a16:colId xmlns:a16="http://schemas.microsoft.com/office/drawing/2014/main" val="2537794373"/>
                    </a:ext>
                  </a:extLst>
                </a:gridCol>
                <a:gridCol w="1652882">
                  <a:extLst>
                    <a:ext uri="{9D8B030D-6E8A-4147-A177-3AD203B41FA5}">
                      <a16:colId xmlns:a16="http://schemas.microsoft.com/office/drawing/2014/main" val="2674590707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180481711"/>
                    </a:ext>
                  </a:extLst>
                </a:gridCol>
                <a:gridCol w="1652882">
                  <a:extLst>
                    <a:ext uri="{9D8B030D-6E8A-4147-A177-3AD203B41FA5}">
                      <a16:colId xmlns:a16="http://schemas.microsoft.com/office/drawing/2014/main" val="3116234934"/>
                    </a:ext>
                  </a:extLst>
                </a:gridCol>
              </a:tblGrid>
              <a:tr h="986672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dirty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GE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08017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Males </a:t>
                      </a:r>
                      <a:r>
                        <a:rPr lang="en-C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  <a:r>
                        <a:rPr lang="en-C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2.95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3.98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75179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Females (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r>
                        <a:rPr lang="en-CA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2.94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3.78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27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8BD20D-0E46-4D75-B6D1-E5F91B8D9C0E}"/>
              </a:ext>
            </a:extLst>
          </p:cNvPr>
          <p:cNvSpPr/>
          <p:nvPr/>
        </p:nvSpPr>
        <p:spPr>
          <a:xfrm>
            <a:off x="-179108" y="713276"/>
            <a:ext cx="119469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UKRAINE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endParaRPr lang="en-GB" altLang="en-US" sz="28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 there significant differences in attitudes toward IT </a:t>
            </a:r>
            <a:endParaRPr lang="ru-RU" altLang="en-US" sz="2800" b="1" dirty="0" bmk="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between Ukrainian </a:t>
            </a:r>
            <a:r>
              <a:rPr lang="en-US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males and Ukrainian females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endParaRPr lang="en-US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FBAD7-ADC4-4A48-9F29-9B10828DC429}"/>
              </a:ext>
            </a:extLst>
          </p:cNvPr>
          <p:cNvSpPr/>
          <p:nvPr/>
        </p:nvSpPr>
        <p:spPr>
          <a:xfrm>
            <a:off x="3635605" y="6116082"/>
            <a:ext cx="4317476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T-test  *p&lt;.01</a:t>
            </a:r>
            <a:endParaRPr lang="ru-RU" sz="20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 (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p=.000)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male symbol">
            <a:extLst>
              <a:ext uri="{FF2B5EF4-FFF2-40B4-BE49-F238E27FC236}">
                <a16:creationId xmlns:a16="http://schemas.microsoft.com/office/drawing/2014/main" id="{79302E06-62C2-48F2-908B-6EF34BB5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41" y="4080625"/>
            <a:ext cx="1023937" cy="5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emale symbol">
            <a:extLst>
              <a:ext uri="{FF2B5EF4-FFF2-40B4-BE49-F238E27FC236}">
                <a16:creationId xmlns:a16="http://schemas.microsoft.com/office/drawing/2014/main" id="{C7C56C2E-3C53-46E8-9B5E-57E3D2DE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41" y="5100449"/>
            <a:ext cx="1023940" cy="5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A2C701-32C3-40B3-AB04-784292B7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962" y="510607"/>
            <a:ext cx="1077797" cy="9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695ED-2D81-4773-AE13-31D022A09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95359"/>
              </p:ext>
            </p:extLst>
          </p:nvPr>
        </p:nvGraphicFramePr>
        <p:xfrm>
          <a:off x="1461156" y="2793573"/>
          <a:ext cx="9144000" cy="29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92">
                  <a:extLst>
                    <a:ext uri="{9D8B030D-6E8A-4147-A177-3AD203B41FA5}">
                      <a16:colId xmlns:a16="http://schemas.microsoft.com/office/drawing/2014/main" val="1478179898"/>
                    </a:ext>
                  </a:extLst>
                </a:gridCol>
                <a:gridCol w="1481966">
                  <a:extLst>
                    <a:ext uri="{9D8B030D-6E8A-4147-A177-3AD203B41FA5}">
                      <a16:colId xmlns:a16="http://schemas.microsoft.com/office/drawing/2014/main" val="2537794373"/>
                    </a:ext>
                  </a:extLst>
                </a:gridCol>
                <a:gridCol w="1652882">
                  <a:extLst>
                    <a:ext uri="{9D8B030D-6E8A-4147-A177-3AD203B41FA5}">
                      <a16:colId xmlns:a16="http://schemas.microsoft.com/office/drawing/2014/main" val="2674590707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180481711"/>
                    </a:ext>
                  </a:extLst>
                </a:gridCol>
                <a:gridCol w="1652882">
                  <a:extLst>
                    <a:ext uri="{9D8B030D-6E8A-4147-A177-3AD203B41FA5}">
                      <a16:colId xmlns:a16="http://schemas.microsoft.com/office/drawing/2014/main" val="3116234934"/>
                    </a:ext>
                  </a:extLst>
                </a:gridCol>
              </a:tblGrid>
              <a:tr h="986672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dirty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GE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LN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08017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Males (44)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3.77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75179"/>
                  </a:ext>
                </a:extLst>
              </a:tr>
              <a:tr h="98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Females (213)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4.32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27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8BD20D-0E46-4D75-B6D1-E5F91B8D9C0E}"/>
              </a:ext>
            </a:extLst>
          </p:cNvPr>
          <p:cNvSpPr/>
          <p:nvPr/>
        </p:nvSpPr>
        <p:spPr>
          <a:xfrm>
            <a:off x="-311083" y="709377"/>
            <a:ext cx="119469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LATVIA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endParaRPr lang="en-GB" altLang="en-US" sz="28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 there significant differences in attitudes toward IT </a:t>
            </a:r>
            <a:endParaRPr lang="ru-RU" altLang="en-US" sz="2800" b="1" dirty="0" bmk="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727075" algn="l"/>
              </a:tabLst>
            </a:pP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between Latvian </a:t>
            </a:r>
            <a:r>
              <a:rPr lang="en-US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males and Latvian females</a:t>
            </a:r>
            <a:r>
              <a:rPr lang="en-GB" altLang="en-US" sz="2800" b="1" dirty="0" bmk="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r>
              <a:rPr lang="en-GB" altLang="en-US" sz="2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endParaRPr lang="en-US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FBAD7-ADC4-4A48-9F29-9B10828DC429}"/>
              </a:ext>
            </a:extLst>
          </p:cNvPr>
          <p:cNvSpPr/>
          <p:nvPr/>
        </p:nvSpPr>
        <p:spPr>
          <a:xfrm>
            <a:off x="3635605" y="6116082"/>
            <a:ext cx="4317476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T-test  *p&lt;.01</a:t>
            </a:r>
            <a:endParaRPr lang="ru-RU" sz="20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 (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p=.00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male symbol">
            <a:extLst>
              <a:ext uri="{FF2B5EF4-FFF2-40B4-BE49-F238E27FC236}">
                <a16:creationId xmlns:a16="http://schemas.microsoft.com/office/drawing/2014/main" id="{79302E06-62C2-48F2-908B-6EF34BB5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44" y="4089574"/>
            <a:ext cx="1023937" cy="5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emale symbol">
            <a:extLst>
              <a:ext uri="{FF2B5EF4-FFF2-40B4-BE49-F238E27FC236}">
                <a16:creationId xmlns:a16="http://schemas.microsoft.com/office/drawing/2014/main" id="{C7C56C2E-3C53-46E8-9B5E-57E3D2DE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41" y="5146083"/>
            <a:ext cx="1023940" cy="5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E4F016-8B59-4019-A3B5-88371AD6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761" y="538864"/>
            <a:ext cx="1027320" cy="9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C745D0-BEFE-4A20-AAF9-74D7A196067C}"/>
              </a:ext>
            </a:extLst>
          </p:cNvPr>
          <p:cNvSpPr/>
          <p:nvPr/>
        </p:nvSpPr>
        <p:spPr>
          <a:xfrm>
            <a:off x="1794970" y="378029"/>
            <a:ext cx="889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Measured levels of perceived gender equality (GE) 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information-technology workplaces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EEA84-18E3-4F17-B121-4A3A5275EE1C}"/>
              </a:ext>
            </a:extLst>
          </p:cNvPr>
          <p:cNvGrpSpPr/>
          <p:nvPr/>
        </p:nvGrpSpPr>
        <p:grpSpPr>
          <a:xfrm>
            <a:off x="1696825" y="1525969"/>
            <a:ext cx="9091364" cy="5124567"/>
            <a:chOff x="2365345" y="1525969"/>
            <a:chExt cx="8422844" cy="5124567"/>
          </a:xfrm>
        </p:grpSpPr>
        <p:pic>
          <p:nvPicPr>
            <p:cNvPr id="24" name="Picture 4" descr="Image result for female symbol">
              <a:extLst>
                <a:ext uri="{FF2B5EF4-FFF2-40B4-BE49-F238E27FC236}">
                  <a16:creationId xmlns:a16="http://schemas.microsoft.com/office/drawing/2014/main" id="{882F7D0C-7093-437A-BE82-99CF3CE93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820" y="6053824"/>
              <a:ext cx="672252" cy="36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female symbol">
              <a:extLst>
                <a:ext uri="{FF2B5EF4-FFF2-40B4-BE49-F238E27FC236}">
                  <a16:creationId xmlns:a16="http://schemas.microsoft.com/office/drawing/2014/main" id="{C1C8A38A-984D-46EE-84A7-575A3A094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515" y="6042531"/>
              <a:ext cx="672252" cy="36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F9D09E-5822-46EB-8521-C9AED2860F2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45" y="1525970"/>
              <a:ext cx="8422844" cy="429832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7A0AFD-D361-410B-A584-BA4EEBD814C9}"/>
                </a:ext>
              </a:extLst>
            </p:cNvPr>
            <p:cNvCxnSpPr>
              <a:cxnSpLocks/>
            </p:cNvCxnSpPr>
            <p:nvPr/>
          </p:nvCxnSpPr>
          <p:spPr>
            <a:xfrm>
              <a:off x="4506013" y="1525969"/>
              <a:ext cx="0" cy="4298327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E3BA97-0116-46AB-A574-BC0D255CED38}"/>
                </a:ext>
              </a:extLst>
            </p:cNvPr>
            <p:cNvCxnSpPr>
              <a:cxnSpLocks/>
            </p:cNvCxnSpPr>
            <p:nvPr/>
          </p:nvCxnSpPr>
          <p:spPr>
            <a:xfrm>
              <a:off x="6576767" y="1525969"/>
              <a:ext cx="0" cy="4298327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848CC-19B6-41F4-ADBF-DB937230B488}"/>
                </a:ext>
              </a:extLst>
            </p:cNvPr>
            <p:cNvCxnSpPr>
              <a:cxnSpLocks/>
            </p:cNvCxnSpPr>
            <p:nvPr/>
          </p:nvCxnSpPr>
          <p:spPr>
            <a:xfrm>
              <a:off x="8636019" y="1525969"/>
              <a:ext cx="0" cy="4298327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B3CD9D-9135-44F3-986A-22AC1B744733}"/>
                </a:ext>
              </a:extLst>
            </p:cNvPr>
            <p:cNvGrpSpPr/>
            <p:nvPr/>
          </p:nvGrpSpPr>
          <p:grpSpPr>
            <a:xfrm>
              <a:off x="2818613" y="5981997"/>
              <a:ext cx="7358327" cy="668539"/>
              <a:chOff x="1942285" y="5992326"/>
              <a:chExt cx="8682080" cy="750005"/>
            </a:xfrm>
          </p:grpSpPr>
          <p:pic>
            <p:nvPicPr>
              <p:cNvPr id="13" name="Picture 2" descr="Image result for male symbol">
                <a:extLst>
                  <a:ext uri="{FF2B5EF4-FFF2-40B4-BE49-F238E27FC236}">
                    <a16:creationId xmlns:a16="http://schemas.microsoft.com/office/drawing/2014/main" id="{763A740C-E68B-4199-A51B-D92B61B37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0158" y="5992563"/>
                <a:ext cx="827399" cy="466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Image result for male symbol">
                <a:extLst>
                  <a:ext uri="{FF2B5EF4-FFF2-40B4-BE49-F238E27FC236}">
                    <a16:creationId xmlns:a16="http://schemas.microsoft.com/office/drawing/2014/main" id="{122FEB2C-E94A-41C8-831E-BD5B0BA8B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7542" y="5992326"/>
                <a:ext cx="827399" cy="466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Image result for male symbol">
                <a:extLst>
                  <a:ext uri="{FF2B5EF4-FFF2-40B4-BE49-F238E27FC236}">
                    <a16:creationId xmlns:a16="http://schemas.microsoft.com/office/drawing/2014/main" id="{0695D0EB-428D-467D-A63E-51FF3FA5A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89" y="6060236"/>
                <a:ext cx="1047090" cy="58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E7837C-83ED-4417-8053-F9E27F591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2285" y="6164407"/>
                <a:ext cx="426757" cy="426757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4A8D32A8-1107-440E-A0A7-F085F1C52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511" y="6170974"/>
                <a:ext cx="420190" cy="420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Image result for female symbol">
                <a:extLst>
                  <a:ext uri="{FF2B5EF4-FFF2-40B4-BE49-F238E27FC236}">
                    <a16:creationId xmlns:a16="http://schemas.microsoft.com/office/drawing/2014/main" id="{F0D66C1F-DC01-4C19-9333-8DFF8374F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0072" y="6035126"/>
                <a:ext cx="1255288" cy="707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2CAAD2-4A33-4ACC-92DC-05FD9895D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4426" y="6137950"/>
                <a:ext cx="262364" cy="262364"/>
              </a:xfrm>
              <a:prstGeom prst="rect">
                <a:avLst/>
              </a:prstGeom>
            </p:spPr>
          </p:pic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FAC94962-6F92-40CF-AF02-EE334B342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0158" y="6129949"/>
                <a:ext cx="278368" cy="278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3A5BD9D-2A83-4E5E-BA7D-0BAF8B84E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6417" y="6113206"/>
                <a:ext cx="262364" cy="262364"/>
              </a:xfrm>
              <a:prstGeom prst="rect">
                <a:avLst/>
              </a:prstGeom>
            </p:spPr>
          </p:pic>
          <p:pic>
            <p:nvPicPr>
              <p:cNvPr id="22" name="Picture 6">
                <a:extLst>
                  <a:ext uri="{FF2B5EF4-FFF2-40B4-BE49-F238E27FC236}">
                    <a16:creationId xmlns:a16="http://schemas.microsoft.com/office/drawing/2014/main" id="{7E98E7EB-1F45-489D-8291-6F1AC099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5997" y="6129949"/>
                <a:ext cx="278368" cy="27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9147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C745D0-BEFE-4A20-AAF9-74D7A196067C}"/>
              </a:ext>
            </a:extLst>
          </p:cNvPr>
          <p:cNvSpPr/>
          <p:nvPr/>
        </p:nvSpPr>
        <p:spPr>
          <a:xfrm>
            <a:off x="2187844" y="342211"/>
            <a:ext cx="738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Measured levels of interest in learning about information technology (LN)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62FCBB-99FD-4F6F-B0D2-66BE0EC6D54B}"/>
              </a:ext>
            </a:extLst>
          </p:cNvPr>
          <p:cNvGrpSpPr/>
          <p:nvPr/>
        </p:nvGrpSpPr>
        <p:grpSpPr>
          <a:xfrm>
            <a:off x="1498861" y="1525969"/>
            <a:ext cx="9464511" cy="5124567"/>
            <a:chOff x="2262446" y="1525969"/>
            <a:chExt cx="8336626" cy="5124567"/>
          </a:xfrm>
        </p:grpSpPr>
        <p:pic>
          <p:nvPicPr>
            <p:cNvPr id="24" name="Picture 4" descr="Image result for female symbol">
              <a:extLst>
                <a:ext uri="{FF2B5EF4-FFF2-40B4-BE49-F238E27FC236}">
                  <a16:creationId xmlns:a16="http://schemas.microsoft.com/office/drawing/2014/main" id="{882F7D0C-7093-437A-BE82-99CF3CE93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820" y="6053824"/>
              <a:ext cx="672252" cy="36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female symbol">
              <a:extLst>
                <a:ext uri="{FF2B5EF4-FFF2-40B4-BE49-F238E27FC236}">
                  <a16:creationId xmlns:a16="http://schemas.microsoft.com/office/drawing/2014/main" id="{C1C8A38A-984D-46EE-84A7-575A3A094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515" y="6042531"/>
              <a:ext cx="672252" cy="36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B3CD9D-9135-44F3-986A-22AC1B744733}"/>
                </a:ext>
              </a:extLst>
            </p:cNvPr>
            <p:cNvGrpSpPr/>
            <p:nvPr/>
          </p:nvGrpSpPr>
          <p:grpSpPr>
            <a:xfrm>
              <a:off x="2818613" y="5981997"/>
              <a:ext cx="7358327" cy="668539"/>
              <a:chOff x="1942285" y="5992326"/>
              <a:chExt cx="8682080" cy="750005"/>
            </a:xfrm>
          </p:grpSpPr>
          <p:pic>
            <p:nvPicPr>
              <p:cNvPr id="13" name="Picture 2" descr="Image result for male symbol">
                <a:extLst>
                  <a:ext uri="{FF2B5EF4-FFF2-40B4-BE49-F238E27FC236}">
                    <a16:creationId xmlns:a16="http://schemas.microsoft.com/office/drawing/2014/main" id="{763A740C-E68B-4199-A51B-D92B61B37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0158" y="5992563"/>
                <a:ext cx="827399" cy="466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Image result for male symbol">
                <a:extLst>
                  <a:ext uri="{FF2B5EF4-FFF2-40B4-BE49-F238E27FC236}">
                    <a16:creationId xmlns:a16="http://schemas.microsoft.com/office/drawing/2014/main" id="{122FEB2C-E94A-41C8-831E-BD5B0BA8B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7542" y="5992326"/>
                <a:ext cx="827399" cy="466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Image result for male symbol">
                <a:extLst>
                  <a:ext uri="{FF2B5EF4-FFF2-40B4-BE49-F238E27FC236}">
                    <a16:creationId xmlns:a16="http://schemas.microsoft.com/office/drawing/2014/main" id="{0695D0EB-428D-467D-A63E-51FF3FA5A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89" y="6060236"/>
                <a:ext cx="1047090" cy="58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E7837C-83ED-4417-8053-F9E27F591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2285" y="6164407"/>
                <a:ext cx="426757" cy="426757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4A8D32A8-1107-440E-A0A7-F085F1C52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511" y="6170974"/>
                <a:ext cx="420190" cy="420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Image result for female symbol">
                <a:extLst>
                  <a:ext uri="{FF2B5EF4-FFF2-40B4-BE49-F238E27FC236}">
                    <a16:creationId xmlns:a16="http://schemas.microsoft.com/office/drawing/2014/main" id="{F0D66C1F-DC01-4C19-9333-8DFF8374F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0072" y="6035126"/>
                <a:ext cx="1255288" cy="707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2CAAD2-4A33-4ACC-92DC-05FD9895D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4426" y="6137950"/>
                <a:ext cx="262364" cy="262364"/>
              </a:xfrm>
              <a:prstGeom prst="rect">
                <a:avLst/>
              </a:prstGeom>
            </p:spPr>
          </p:pic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FAC94962-6F92-40CF-AF02-EE334B342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0158" y="6129949"/>
                <a:ext cx="278368" cy="278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3A5BD9D-2A83-4E5E-BA7D-0BAF8B84E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6417" y="6113206"/>
                <a:ext cx="262364" cy="262364"/>
              </a:xfrm>
              <a:prstGeom prst="rect">
                <a:avLst/>
              </a:prstGeom>
            </p:spPr>
          </p:pic>
          <p:pic>
            <p:nvPicPr>
              <p:cNvPr id="22" name="Picture 6">
                <a:extLst>
                  <a:ext uri="{FF2B5EF4-FFF2-40B4-BE49-F238E27FC236}">
                    <a16:creationId xmlns:a16="http://schemas.microsoft.com/office/drawing/2014/main" id="{7E98E7EB-1F45-489D-8291-6F1AC099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5997" y="6129949"/>
                <a:ext cx="278368" cy="27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A93DE6-D973-4E8D-952B-2E0CDCFC6534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446" y="1525969"/>
              <a:ext cx="8336626" cy="435810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7A0AFD-D361-410B-A584-BA4EEBD814C9}"/>
                </a:ext>
              </a:extLst>
            </p:cNvPr>
            <p:cNvCxnSpPr>
              <a:cxnSpLocks/>
            </p:cNvCxnSpPr>
            <p:nvPr/>
          </p:nvCxnSpPr>
          <p:spPr>
            <a:xfrm>
              <a:off x="4356262" y="1525969"/>
              <a:ext cx="0" cy="4358102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E3BA97-0116-46AB-A574-BC0D255CED38}"/>
                </a:ext>
              </a:extLst>
            </p:cNvPr>
            <p:cNvCxnSpPr>
              <a:cxnSpLocks/>
            </p:cNvCxnSpPr>
            <p:nvPr/>
          </p:nvCxnSpPr>
          <p:spPr>
            <a:xfrm>
              <a:off x="6444792" y="1525969"/>
              <a:ext cx="0" cy="4298327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848CC-19B6-41F4-ADBF-DB937230B488}"/>
                </a:ext>
              </a:extLst>
            </p:cNvPr>
            <p:cNvCxnSpPr>
              <a:cxnSpLocks/>
            </p:cNvCxnSpPr>
            <p:nvPr/>
          </p:nvCxnSpPr>
          <p:spPr>
            <a:xfrm>
              <a:off x="8456910" y="1525969"/>
              <a:ext cx="0" cy="4298327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475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547D4-B423-4E5B-9BA4-B88E330D6EAD}"/>
              </a:ext>
            </a:extLst>
          </p:cNvPr>
          <p:cNvSpPr txBox="1"/>
          <p:nvPr/>
        </p:nvSpPr>
        <p:spPr>
          <a:xfrm>
            <a:off x="4204357" y="452485"/>
            <a:ext cx="4267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74C94-9D77-4D10-AB0B-F3284983128D}"/>
              </a:ext>
            </a:extLst>
          </p:cNvPr>
          <p:cNvSpPr/>
          <p:nvPr/>
        </p:nvSpPr>
        <p:spPr>
          <a:xfrm>
            <a:off x="515332" y="1353901"/>
            <a:ext cx="1116133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National Level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differences between genders are more pronounced in Ukraine than in Latvia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Eras Bold ITC" panose="020B0907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Latvian group has stronger commitment to the principles of gender equality than the Ukrainian one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Ukrainian group is set generally more positive toward IT, when the Latvian participants expressed more moderate attitudes</a:t>
            </a:r>
          </a:p>
          <a:p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Image result for gender equality">
            <a:extLst>
              <a:ext uri="{FF2B5EF4-FFF2-40B4-BE49-F238E27FC236}">
                <a16:creationId xmlns:a16="http://schemas.microsoft.com/office/drawing/2014/main" id="{CA438476-7AE0-4CA4-969E-0369043D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24" y="90528"/>
            <a:ext cx="3041175" cy="19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547D4-B423-4E5B-9BA4-B88E330D6EAD}"/>
              </a:ext>
            </a:extLst>
          </p:cNvPr>
          <p:cNvSpPr txBox="1"/>
          <p:nvPr/>
        </p:nvSpPr>
        <p:spPr>
          <a:xfrm>
            <a:off x="4204357" y="452485"/>
            <a:ext cx="4267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74C94-9D77-4D10-AB0B-F3284983128D}"/>
              </a:ext>
            </a:extLst>
          </p:cNvPr>
          <p:cNvSpPr/>
          <p:nvPr/>
        </p:nvSpPr>
        <p:spPr>
          <a:xfrm>
            <a:off x="515330" y="1490626"/>
            <a:ext cx="11161336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Gender Level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 in both samples are more loyal to gender equality than women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Women in both national samples expressed significantly higher concern than men about the technologies’ potential ability to eventually destroy the earth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are the most “rigid” carriers of the traditional division on “masculine” and “feminine” fields of professional activities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356CD-79ED-43D2-A33A-3D0FF3E2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243" y="108370"/>
            <a:ext cx="3399349" cy="19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ender equality">
            <a:extLst>
              <a:ext uri="{FF2B5EF4-FFF2-40B4-BE49-F238E27FC236}">
                <a16:creationId xmlns:a16="http://schemas.microsoft.com/office/drawing/2014/main" id="{0554C114-2AF7-4C20-8B1A-079C889A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0" y="1319026"/>
            <a:ext cx="11084915" cy="62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547D4-B423-4E5B-9BA4-B88E330D6EAD}"/>
              </a:ext>
            </a:extLst>
          </p:cNvPr>
          <p:cNvSpPr txBox="1"/>
          <p:nvPr/>
        </p:nvSpPr>
        <p:spPr>
          <a:xfrm>
            <a:off x="4587710" y="452485"/>
            <a:ext cx="301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74C94-9D77-4D10-AB0B-F3284983128D}"/>
              </a:ext>
            </a:extLst>
          </p:cNvPr>
          <p:cNvSpPr/>
          <p:nvPr/>
        </p:nvSpPr>
        <p:spPr>
          <a:xfrm>
            <a:off x="515330" y="1460049"/>
            <a:ext cx="111613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Gen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 notes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Elephant" panose="0202090409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Significant gender differences are mostly concentrated in the assessment of the Interest in Learning about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Gender-oriented career decisions might be conditioned with a complex set of psychological and socio-cultural factors, which need deeper research and addressing in educational programs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map of latvia">
            <a:extLst>
              <a:ext uri="{FF2B5EF4-FFF2-40B4-BE49-F238E27FC236}">
                <a16:creationId xmlns:a16="http://schemas.microsoft.com/office/drawing/2014/main" id="{E77D7B68-9BF3-4184-B8D9-0502EBC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74" y="488524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p of georgia the country">
            <a:extLst>
              <a:ext uri="{FF2B5EF4-FFF2-40B4-BE49-F238E27FC236}">
                <a16:creationId xmlns:a16="http://schemas.microsoft.com/office/drawing/2014/main" id="{9C59C03A-D1C7-42CC-BE12-EDBBCC51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6" y="4877770"/>
            <a:ext cx="240339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8F274-A0B1-422E-95A5-693B9F9A95D7}"/>
              </a:ext>
            </a:extLst>
          </p:cNvPr>
          <p:cNvSpPr txBox="1"/>
          <p:nvPr/>
        </p:nvSpPr>
        <p:spPr>
          <a:xfrm>
            <a:off x="9961564" y="3787447"/>
            <a:ext cx="2385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Post-industrial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DF2DE-FB5F-4DF5-9C64-F297AC9B7F14}"/>
              </a:ext>
            </a:extLst>
          </p:cNvPr>
          <p:cNvSpPr txBox="1"/>
          <p:nvPr/>
        </p:nvSpPr>
        <p:spPr>
          <a:xfrm>
            <a:off x="6658819" y="929383"/>
            <a:ext cx="180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Economics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67330-A6B3-4EEF-A2A1-5E713D64E060}"/>
              </a:ext>
            </a:extLst>
          </p:cNvPr>
          <p:cNvSpPr txBox="1"/>
          <p:nvPr/>
        </p:nvSpPr>
        <p:spPr>
          <a:xfrm>
            <a:off x="785121" y="2355015"/>
            <a:ext cx="159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Business studies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FDDBA-9F03-41EF-B4AF-619BFD5D9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56" y="249643"/>
            <a:ext cx="2458711" cy="1964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C336C-40F9-46B4-B337-A9B7C2B59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738" y="169616"/>
            <a:ext cx="2864011" cy="1954823"/>
          </a:xfrm>
          <a:prstGeom prst="rect">
            <a:avLst/>
          </a:prstGeom>
        </p:spPr>
      </p:pic>
      <p:pic>
        <p:nvPicPr>
          <p:cNvPr id="3074" name="Picture 2" descr="Image result for intersection">
            <a:extLst>
              <a:ext uri="{FF2B5EF4-FFF2-40B4-BE49-F238E27FC236}">
                <a16:creationId xmlns:a16="http://schemas.microsoft.com/office/drawing/2014/main" id="{8B01169F-D064-4128-9357-F3DFD83E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02" y="1561750"/>
            <a:ext cx="7716262" cy="45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B4FCB-D5C9-417D-BD37-64A7CE64CAAF}"/>
              </a:ext>
            </a:extLst>
          </p:cNvPr>
          <p:cNvSpPr txBox="1"/>
          <p:nvPr/>
        </p:nvSpPr>
        <p:spPr>
          <a:xfrm>
            <a:off x="2784436" y="6223804"/>
            <a:ext cx="292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Cross-cultural studies</a:t>
            </a:r>
          </a:p>
        </p:txBody>
      </p:sp>
    </p:spTree>
    <p:extLst>
      <p:ext uri="{BB962C8B-B14F-4D97-AF65-F5344CB8AC3E}">
        <p14:creationId xmlns:p14="http://schemas.microsoft.com/office/powerpoint/2010/main" val="245828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n women computers">
            <a:extLst>
              <a:ext uri="{FF2B5EF4-FFF2-40B4-BE49-F238E27FC236}">
                <a16:creationId xmlns:a16="http://schemas.microsoft.com/office/drawing/2014/main" id="{4DF6B440-144B-4521-9E1A-BF1DC922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0" y="179063"/>
            <a:ext cx="11802359" cy="6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ADE66F-23F6-49DE-B11B-D698F88BF6AB}"/>
              </a:ext>
            </a:extLst>
          </p:cNvPr>
          <p:cNvSpPr txBox="1"/>
          <p:nvPr/>
        </p:nvSpPr>
        <p:spPr>
          <a:xfrm>
            <a:off x="1508289" y="2667741"/>
            <a:ext cx="7541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Discussion: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Should education react?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If yes, how?</a:t>
            </a:r>
          </a:p>
        </p:txBody>
      </p:sp>
    </p:spTree>
    <p:extLst>
      <p:ext uri="{BB962C8B-B14F-4D97-AF65-F5344CB8AC3E}">
        <p14:creationId xmlns:p14="http://schemas.microsoft.com/office/powerpoint/2010/main" val="73569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17AADC2-2BCD-43C0-8A1C-D370E3C1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" y="1919431"/>
            <a:ext cx="3987382" cy="32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AAC51-5AAB-4834-B5DB-DF8481A13246}"/>
              </a:ext>
            </a:extLst>
          </p:cNvPr>
          <p:cNvSpPr txBox="1"/>
          <p:nvPr/>
        </p:nvSpPr>
        <p:spPr>
          <a:xfrm>
            <a:off x="5288437" y="2376822"/>
            <a:ext cx="63108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Previous studies (2015-2018):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Digital-skill readiness </a:t>
            </a:r>
            <a:r>
              <a:rPr lang="en-GB" sz="2400" dirty="0"/>
              <a:t>of university students in Ukraine and Georgia for new forms of collaborative online learning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46916-EFAD-4910-95C5-8F3C270B9FF4}"/>
              </a:ext>
            </a:extLst>
          </p:cNvPr>
          <p:cNvSpPr txBox="1"/>
          <p:nvPr/>
        </p:nvSpPr>
        <p:spPr>
          <a:xfrm>
            <a:off x="5265136" y="4365761"/>
            <a:ext cx="626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 study (started in 2018):</a:t>
            </a:r>
          </a:p>
          <a:p>
            <a:r>
              <a:rPr lang="en-GB" sz="2400" dirty="0"/>
              <a:t>shifted attention to </a:t>
            </a:r>
            <a:r>
              <a:rPr lang="en-GB" sz="2400" b="1" dirty="0">
                <a:solidFill>
                  <a:srgbClr val="C00000"/>
                </a:solidFill>
              </a:rPr>
              <a:t>dispositional readiness</a:t>
            </a:r>
            <a:r>
              <a:rPr lang="en-GB" sz="2400" dirty="0"/>
              <a:t>: exploring technology-related attitudes and personal cultural orientations of male and female university students in Ukraine and Latvia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E0F8F-31C7-42CB-8C60-4C982168E999}"/>
              </a:ext>
            </a:extLst>
          </p:cNvPr>
          <p:cNvSpPr txBox="1"/>
          <p:nvPr/>
        </p:nvSpPr>
        <p:spPr>
          <a:xfrm>
            <a:off x="5288437" y="614802"/>
            <a:ext cx="588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READINESS</a:t>
            </a:r>
            <a:r>
              <a:rPr lang="en-GB" sz="2400" dirty="0"/>
              <a:t> - characteristics of people and their contexts in relation to a </a:t>
            </a:r>
            <a:r>
              <a:rPr lang="en-GB" sz="2400" i="1" dirty="0"/>
              <a:t>target</a:t>
            </a:r>
            <a:r>
              <a:rPr lang="en-GB" sz="2400" dirty="0"/>
              <a:t> activity </a:t>
            </a:r>
          </a:p>
          <a:p>
            <a:r>
              <a:rPr lang="en-GB" sz="2400" dirty="0"/>
              <a:t>(</a:t>
            </a:r>
            <a:r>
              <a:rPr lang="en-GB" sz="2400" b="1" dirty="0"/>
              <a:t>F </a:t>
            </a:r>
            <a:r>
              <a:rPr lang="en-GB" sz="2400" b="1" dirty="0">
                <a:sym typeface="Wingdings" panose="05000000000000000000" pitchFamily="2" charset="2"/>
              </a:rPr>
              <a:t></a:t>
            </a:r>
            <a:r>
              <a:rPr lang="en-GB" sz="2400" b="1" dirty="0"/>
              <a:t> T</a:t>
            </a:r>
            <a:r>
              <a:rPr lang="en-GB" sz="2400" dirty="0"/>
              <a:t>). </a:t>
            </a:r>
            <a:endParaRPr lang="en-US" sz="24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DC6E99F-D2C0-40B7-B559-1A64C1CB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220" y="2710684"/>
            <a:ext cx="420190" cy="4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645A7-C7AE-474A-822F-49E26F647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220" y="3218623"/>
            <a:ext cx="420754" cy="420754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9027AF2-284C-4462-B1EF-CDE458DB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568" y="4780811"/>
            <a:ext cx="420190" cy="4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79E3545-28A1-4C4A-A9AD-C1DEBB78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142" y="5360739"/>
            <a:ext cx="427042" cy="4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9D4D72EA-367A-4B0E-AADF-60DEB20C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248" y="747512"/>
            <a:ext cx="834133" cy="5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7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5F1A0-387F-4322-9C4B-80C7D6CC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5" y="103695"/>
            <a:ext cx="10589050" cy="70593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FBA047-A949-4307-9990-666F2E4F0ECB}"/>
              </a:ext>
            </a:extLst>
          </p:cNvPr>
          <p:cNvSpPr/>
          <p:nvPr/>
        </p:nvSpPr>
        <p:spPr>
          <a:xfrm>
            <a:off x="908115" y="4851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Girls largely tend to avoid the ICT-related studies and digital 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1FD96-557D-4929-A539-9841F5562C2A}"/>
              </a:ext>
            </a:extLst>
          </p:cNvPr>
          <p:cNvSpPr/>
          <p:nvPr/>
        </p:nvSpPr>
        <p:spPr>
          <a:xfrm>
            <a:off x="983530" y="243633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57%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tertiary graduates in Europe are women, but only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24,9%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them graduate in ICT-related fields. 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Among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million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ICT specialists in the EU, only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less than 17 %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are females.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294B5B77-69EA-4E5A-A573-B1BC5EEB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4884"/>
            <a:ext cx="12192000" cy="8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0B8D2-1CFB-4E67-A9C4-50EDB17555FE}"/>
              </a:ext>
            </a:extLst>
          </p:cNvPr>
          <p:cNvSpPr txBox="1"/>
          <p:nvPr/>
        </p:nvSpPr>
        <p:spPr>
          <a:xfrm>
            <a:off x="2560945" y="1694435"/>
            <a:ext cx="688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Growing females’ economic and social vulnerability?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9C576-92DE-403A-B331-F637A9867D6F}"/>
              </a:ext>
            </a:extLst>
          </p:cNvPr>
          <p:cNvSpPr txBox="1"/>
          <p:nvPr/>
        </p:nvSpPr>
        <p:spPr>
          <a:xfrm>
            <a:off x="6171415" y="5462966"/>
            <a:ext cx="507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Growing inequality?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685D0-70A0-4118-80C1-0022D42B9C03}"/>
              </a:ext>
            </a:extLst>
          </p:cNvPr>
          <p:cNvSpPr txBox="1"/>
          <p:nvPr/>
        </p:nvSpPr>
        <p:spPr>
          <a:xfrm>
            <a:off x="3645029" y="3812034"/>
            <a:ext cx="79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Growing gap between countries?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B9E36-01D7-4AA6-B304-706CEC873705}"/>
              </a:ext>
            </a:extLst>
          </p:cNvPr>
          <p:cNvSpPr txBox="1"/>
          <p:nvPr/>
        </p:nvSpPr>
        <p:spPr>
          <a:xfrm>
            <a:off x="631596" y="316294"/>
            <a:ext cx="350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Digitalization:</a:t>
            </a:r>
          </a:p>
        </p:txBody>
      </p:sp>
    </p:spTree>
    <p:extLst>
      <p:ext uri="{BB962C8B-B14F-4D97-AF65-F5344CB8AC3E}">
        <p14:creationId xmlns:p14="http://schemas.microsoft.com/office/powerpoint/2010/main" val="141536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9EA9C-2928-4171-9E41-2384ACB8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51" y="3083204"/>
            <a:ext cx="5150178" cy="3433452"/>
          </a:xfrm>
          <a:prstGeom prst="rect">
            <a:avLst/>
          </a:prstGeom>
        </p:spPr>
      </p:pic>
      <p:pic>
        <p:nvPicPr>
          <p:cNvPr id="5124" name="Picture 4" descr="ukr53-lviv">
            <a:extLst>
              <a:ext uri="{FF2B5EF4-FFF2-40B4-BE49-F238E27FC236}">
                <a16:creationId xmlns:a16="http://schemas.microsoft.com/office/drawing/2014/main" id="{16D490B0-AE50-4C42-A9AE-92820BA6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1" y="166859"/>
            <a:ext cx="5150178" cy="33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0B2C0-953C-4876-9F56-B9F6D9096134}"/>
              </a:ext>
            </a:extLst>
          </p:cNvPr>
          <p:cNvSpPr txBox="1"/>
          <p:nvPr/>
        </p:nvSpPr>
        <p:spPr>
          <a:xfrm>
            <a:off x="6858799" y="587049"/>
            <a:ext cx="5455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ICT sectors of Latvia and Ukraine are rapidly growing: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about 20% yearly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(EECA in average - 6,7%)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79F29-7CD2-464A-8186-700613D73308}"/>
              </a:ext>
            </a:extLst>
          </p:cNvPr>
          <p:cNvSpPr txBox="1"/>
          <p:nvPr/>
        </p:nvSpPr>
        <p:spPr>
          <a:xfrm>
            <a:off x="901061" y="4430598"/>
            <a:ext cx="50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5C900-D705-4194-B654-7B36AA9EB39A}"/>
              </a:ext>
            </a:extLst>
          </p:cNvPr>
          <p:cNvSpPr txBox="1"/>
          <p:nvPr/>
        </p:nvSpPr>
        <p:spPr>
          <a:xfrm>
            <a:off x="305571" y="3808222"/>
            <a:ext cx="50244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Females among IT specialists: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Latvia - 24,8%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Ukraine-20%</a:t>
            </a:r>
          </a:p>
          <a:p>
            <a:r>
              <a:rPr lang="en-US" sz="2200" dirty="0"/>
              <a:t>Bulgaria, Romania – more than 27%</a:t>
            </a:r>
          </a:p>
          <a:p>
            <a:r>
              <a:rPr lang="en-US" sz="2200" dirty="0"/>
              <a:t>but Hungary, Slovakia, Czech Republic - 10-12%</a:t>
            </a:r>
          </a:p>
          <a:p>
            <a:r>
              <a:rPr lang="en-US" sz="2200" dirty="0"/>
              <a:t>EU average 16,7%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34CCFD9-3C64-462D-9457-C64E5F81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65" y="166859"/>
            <a:ext cx="420190" cy="4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4DCF27-AB0C-4DEF-810F-1670C45F9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672" y="2579718"/>
            <a:ext cx="42675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A4452A-4344-4B23-825F-31433260251D}"/>
              </a:ext>
            </a:extLst>
          </p:cNvPr>
          <p:cNvSpPr/>
          <p:nvPr/>
        </p:nvSpPr>
        <p:spPr>
          <a:xfrm>
            <a:off x="5578904" y="426283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root causes can be found in patriarchal attitudes and stereotypes”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(Gender Equality Report, UN, 2018).</a:t>
            </a:r>
            <a:endParaRPr lang="en-US" sz="20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91F4C-BEF3-4A95-B789-2A8BB03CD2BF}"/>
              </a:ext>
            </a:extLst>
          </p:cNvPr>
          <p:cNvSpPr/>
          <p:nvPr/>
        </p:nvSpPr>
        <p:spPr>
          <a:xfrm>
            <a:off x="555957" y="492361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Unequal gender attitudes get discursively reproduced and institutionalized in educational institutions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(Fraser-Thomas &amp; Beaudoin, 2004; Gorski, 2009).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D9F97-DE63-48EE-9D5B-30D3294F4F4A}"/>
              </a:ext>
            </a:extLst>
          </p:cNvPr>
          <p:cNvSpPr/>
          <p:nvPr/>
        </p:nvSpPr>
        <p:spPr>
          <a:xfrm>
            <a:off x="4453332" y="22838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“The post-Soviet world has a specific view on the gender problem: the majority of the population doesn’t take gender problem seriously”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(Savelyev, 2002).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89759-DC7B-499B-8B3F-25D99C1C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0" y="125278"/>
            <a:ext cx="3728887" cy="3505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81DAF-8D43-4E87-AED8-81593DAF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669" y="3705266"/>
            <a:ext cx="4280506" cy="29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500B5-4F03-4B1D-9ED2-B8C43C0D53A3}"/>
              </a:ext>
            </a:extLst>
          </p:cNvPr>
          <p:cNvSpPr/>
          <p:nvPr/>
        </p:nvSpPr>
        <p:spPr>
          <a:xfrm>
            <a:off x="2290711" y="1851969"/>
            <a:ext cx="879520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levels of IT-directed optimism, anxiety, interest and sense-of-opportunity</a:t>
            </a: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among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Latvians and Ukrainians </a:t>
            </a: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males and females?   </a:t>
            </a:r>
          </a:p>
          <a:p>
            <a:pPr marR="0" lvl="0" algn="just">
              <a:spcBef>
                <a:spcPts val="100"/>
              </a:spcBef>
              <a:spcAft>
                <a:spcPts val="100"/>
              </a:spcAft>
            </a:pPr>
            <a:endParaRPr lang="en-US" sz="2600" kern="11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100"/>
              </a:spcBef>
              <a:spcAft>
                <a:spcPts val="100"/>
              </a:spcAft>
            </a:pPr>
            <a:endParaRPr lang="ru-RU" sz="2600" kern="11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100"/>
              </a:spcBef>
              <a:spcAft>
                <a:spcPts val="100"/>
              </a:spcAft>
            </a:pP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Are there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differences </a:t>
            </a: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factor level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measured </a:t>
            </a:r>
            <a:r>
              <a:rPr lang="en-GB" sz="2600" b="1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attitudes of nations and genders</a:t>
            </a:r>
            <a:r>
              <a:rPr lang="en-GB" sz="2600" kern="11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algn="just">
              <a:spcBef>
                <a:spcPts val="100"/>
              </a:spcBef>
              <a:spcAft>
                <a:spcPts val="100"/>
              </a:spcAft>
            </a:pPr>
            <a:endParaRPr lang="en-US" sz="2600" kern="11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F7655-F043-4194-93F5-4E31C690A915}"/>
              </a:ext>
            </a:extLst>
          </p:cNvPr>
          <p:cNvSpPr txBox="1"/>
          <p:nvPr/>
        </p:nvSpPr>
        <p:spPr>
          <a:xfrm>
            <a:off x="5011524" y="397401"/>
            <a:ext cx="393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Research questions</a:t>
            </a:r>
          </a:p>
        </p:txBody>
      </p:sp>
      <p:pic>
        <p:nvPicPr>
          <p:cNvPr id="6146" name="Picture 2" descr="Image result for question">
            <a:extLst>
              <a:ext uri="{FF2B5EF4-FFF2-40B4-BE49-F238E27FC236}">
                <a16:creationId xmlns:a16="http://schemas.microsoft.com/office/drawing/2014/main" id="{0F1A6AEE-F34D-42B7-BDB2-ECEA0D37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4" y="397401"/>
            <a:ext cx="1494601" cy="21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7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1A61F9-888A-4E6C-A2B7-916BBBCB56BD}"/>
              </a:ext>
            </a:extLst>
          </p:cNvPr>
          <p:cNvSpPr/>
          <p:nvPr/>
        </p:nvSpPr>
        <p:spPr>
          <a:xfrm>
            <a:off x="3470631" y="182969"/>
            <a:ext cx="5250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spcBef>
                <a:spcPts val="400"/>
              </a:spcBef>
              <a:spcAft>
                <a:spcPts val="400"/>
              </a:spcAft>
              <a:buSzPts val="1300"/>
              <a:tabLst>
                <a:tab pos="457200" algn="l"/>
                <a:tab pos="727075" algn="l"/>
              </a:tabLst>
            </a:pPr>
            <a:r>
              <a:rPr lang="en-GB" sz="2800" b="1" dirty="0">
                <a:solidFill>
                  <a:srgbClr val="0070C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Data-Collection apparatus</a:t>
            </a:r>
            <a:endParaRPr lang="en-US" sz="2800" b="1" dirty="0">
              <a:solidFill>
                <a:srgbClr val="0070C0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BB7F5-312F-4D12-8DC4-D16AAA9E70D8}"/>
              </a:ext>
            </a:extLst>
          </p:cNvPr>
          <p:cNvSpPr/>
          <p:nvPr/>
        </p:nvSpPr>
        <p:spPr>
          <a:xfrm>
            <a:off x="490193" y="815934"/>
            <a:ext cx="114441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Attitudes towards information technology</a:t>
            </a:r>
            <a:r>
              <a:rPr lang="en-GB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inclusive of values, beliefs, interests, anxieties and gender perceptions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IT worker shortages and gender divides </a:t>
            </a:r>
            <a:r>
              <a:rPr lang="en-GB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(Gokhale, Brauchle, &amp; Machina, 2013).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597ECE-F266-45AB-87E9-8B966C9CB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11039"/>
              </p:ext>
            </p:extLst>
          </p:nvPr>
        </p:nvGraphicFramePr>
        <p:xfrm>
          <a:off x="565608" y="2037080"/>
          <a:ext cx="11368725" cy="3463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2">
                  <a:extLst>
                    <a:ext uri="{9D8B030D-6E8A-4147-A177-3AD203B41FA5}">
                      <a16:colId xmlns:a16="http://schemas.microsoft.com/office/drawing/2014/main" val="3284286498"/>
                    </a:ext>
                  </a:extLst>
                </a:gridCol>
                <a:gridCol w="3922177">
                  <a:extLst>
                    <a:ext uri="{9D8B030D-6E8A-4147-A177-3AD203B41FA5}">
                      <a16:colId xmlns:a16="http://schemas.microsoft.com/office/drawing/2014/main" val="1270011878"/>
                    </a:ext>
                  </a:extLst>
                </a:gridCol>
                <a:gridCol w="6885846">
                  <a:extLst>
                    <a:ext uri="{9D8B030D-6E8A-4147-A177-3AD203B41FA5}">
                      <a16:colId xmlns:a16="http://schemas.microsoft.com/office/drawing/2014/main" val="1870450828"/>
                    </a:ext>
                  </a:extLst>
                </a:gridCol>
              </a:tblGrid>
              <a:tr h="51760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100" dirty="0">
                          <a:effectLst/>
                        </a:rPr>
                        <a:t>#</a:t>
                      </a:r>
                      <a:endParaRPr lang="en-US" sz="200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100" dirty="0">
                          <a:effectLst/>
                        </a:rPr>
                        <a:t>Factors</a:t>
                      </a:r>
                      <a:endParaRPr lang="en-US" sz="200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100" dirty="0">
                          <a:effectLst/>
                        </a:rPr>
                        <a:t>Description</a:t>
                      </a:r>
                      <a:endParaRPr lang="en-US" sz="200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951950734"/>
                  </a:ext>
                </a:extLst>
              </a:tr>
              <a:tr h="5405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+mn-lt"/>
                        </a:rPr>
                        <a:t>Positive Effects </a:t>
                      </a:r>
                      <a:r>
                        <a:rPr lang="en-C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(PE) </a:t>
                      </a:r>
                      <a:r>
                        <a:rPr lang="en-CA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2000" b="0" kern="11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optimism)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CA" sz="2200" b="0" kern="11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2200" b="0" kern="1100" dirty="0">
                          <a:effectLst/>
                        </a:rPr>
                        <a:t>Beliefs in potential positive effects of IT at work</a:t>
                      </a:r>
                      <a:endParaRPr lang="en-US" sz="2200" b="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868521415"/>
                  </a:ext>
                </a:extLst>
              </a:tr>
              <a:tr h="9538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 Impact </a:t>
                      </a:r>
                      <a:r>
                        <a:rPr lang="en-GB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(NI) </a:t>
                      </a: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(anxiety)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200" b="0" kern="11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kern="1100" dirty="0">
                          <a:effectLst/>
                        </a:rPr>
                        <a:t>Anxiety related to the potential negative consequences of IT on human wellness and survival</a:t>
                      </a:r>
                      <a:endParaRPr lang="en-US" sz="2200" b="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726633031"/>
                  </a:ext>
                </a:extLst>
              </a:tr>
              <a:tr h="7659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0" kern="1100" dirty="0">
                        <a:solidFill>
                          <a:schemeClr val="dk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0" kern="1100" dirty="0">
                        <a:solidFill>
                          <a:schemeClr val="dk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kern="1100" dirty="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kern="11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kern="1100" dirty="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Learning Interest </a:t>
                      </a:r>
                      <a:r>
                        <a:rPr lang="en-CA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(LN) </a:t>
                      </a:r>
                      <a:r>
                        <a:rPr lang="en-CA" sz="2000" b="0" kern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2000" b="0" kern="1100" dirty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interest)</a:t>
                      </a:r>
                      <a:endParaRPr lang="en-US" sz="2000" b="0" kern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200" b="0" kern="11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200" b="0" kern="1100" dirty="0">
                          <a:effectLst/>
                        </a:rPr>
                        <a:t>General interest and motivation for acquiring IT knowledge</a:t>
                      </a:r>
                      <a:endParaRPr lang="en-US" sz="2200" b="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411158419"/>
                  </a:ext>
                </a:extLst>
              </a:tr>
              <a:tr h="540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1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1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100" dirty="0">
                          <a:effectLst/>
                        </a:rPr>
                        <a:t>4</a:t>
                      </a:r>
                      <a:endParaRPr lang="en-US" sz="200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0" kern="11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Gender Equality </a:t>
                      </a:r>
                      <a:r>
                        <a:rPr lang="en-GB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(GE) </a:t>
                      </a: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(sense of opportunity)</a:t>
                      </a:r>
                      <a:endParaRPr lang="en-US" sz="2000" b="0" kern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200" b="0" kern="11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200" b="0" kern="1100" dirty="0">
                          <a:effectLst/>
                        </a:rPr>
                        <a:t>Perceptions of equal opportunity in IT careers</a:t>
                      </a:r>
                      <a:endParaRPr lang="en-US" sz="2200" b="0" kern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6116713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1A24CB-FA3F-4A43-8813-9666AD288DE2}"/>
              </a:ext>
            </a:extLst>
          </p:cNvPr>
          <p:cNvSpPr txBox="1"/>
          <p:nvPr/>
        </p:nvSpPr>
        <p:spPr>
          <a:xfrm>
            <a:off x="527900" y="5789171"/>
            <a:ext cx="11444140" cy="715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Online survey of 23 statements, grouped into subscales, </a:t>
            </a:r>
          </a:p>
          <a:p>
            <a:r>
              <a:rPr lang="en-US" sz="2000" i="1" dirty="0"/>
              <a:t>with </a:t>
            </a:r>
            <a:r>
              <a:rPr lang="en-GB" sz="2000" b="1" i="1" dirty="0"/>
              <a:t>5-point Likert scale </a:t>
            </a:r>
            <a:r>
              <a:rPr lang="en-GB" sz="2000" i="1" dirty="0"/>
              <a:t>of agreement. </a:t>
            </a:r>
            <a:r>
              <a:rPr lang="en-US" sz="2000" i="1" dirty="0"/>
              <a:t>Translated into Latvian and Ukrainian.</a:t>
            </a:r>
          </a:p>
        </p:txBody>
      </p:sp>
    </p:spTree>
    <p:extLst>
      <p:ext uri="{BB962C8B-B14F-4D97-AF65-F5344CB8AC3E}">
        <p14:creationId xmlns:p14="http://schemas.microsoft.com/office/powerpoint/2010/main" val="365093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11045</TotalTime>
  <Words>885</Words>
  <Application>Microsoft Office PowerPoint</Application>
  <PresentationFormat>Widescreen</PresentationFormat>
  <Paragraphs>194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Elephant</vt:lpstr>
      <vt:lpstr>Eras Bold ITC</vt:lpstr>
      <vt:lpstr>Georgia</vt:lpstr>
      <vt:lpstr>Segoe UI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Mykhailenko</dc:creator>
  <cp:lastModifiedBy>Anda Abuže</cp:lastModifiedBy>
  <cp:revision>86</cp:revision>
  <dcterms:created xsi:type="dcterms:W3CDTF">2019-11-05T13:26:30Z</dcterms:created>
  <dcterms:modified xsi:type="dcterms:W3CDTF">2019-12-11T09:01:14Z</dcterms:modified>
</cp:coreProperties>
</file>